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3" r:id="rId3"/>
  </p:sldMasterIdLst>
  <p:notesMasterIdLst>
    <p:notesMasterId r:id="rId22"/>
  </p:notesMasterIdLst>
  <p:sldIdLst>
    <p:sldId id="257" r:id="rId4"/>
    <p:sldId id="456" r:id="rId5"/>
    <p:sldId id="457" r:id="rId6"/>
    <p:sldId id="458" r:id="rId7"/>
    <p:sldId id="445" r:id="rId8"/>
    <p:sldId id="461" r:id="rId9"/>
    <p:sldId id="449" r:id="rId10"/>
    <p:sldId id="450" r:id="rId11"/>
    <p:sldId id="451" r:id="rId12"/>
    <p:sldId id="462" r:id="rId13"/>
    <p:sldId id="460" r:id="rId14"/>
    <p:sldId id="446" r:id="rId15"/>
    <p:sldId id="454" r:id="rId16"/>
    <p:sldId id="447" r:id="rId17"/>
    <p:sldId id="448" r:id="rId18"/>
    <p:sldId id="453" r:id="rId19"/>
    <p:sldId id="282" r:id="rId20"/>
    <p:sldId id="30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83D5-B050-497E-A26D-80363256AC5E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AC4D-0386-4772-8498-4DAACCB7C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2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93E34-273D-2843-9BAF-41768BE60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4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3758"/>
            <a:ext cx="9144000" cy="8040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7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3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7524D-6F3F-43E4-961D-F918DDA62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4714" r="2565" b="5058"/>
          <a:stretch/>
        </p:blipFill>
        <p:spPr>
          <a:xfrm>
            <a:off x="323193" y="323193"/>
            <a:ext cx="11556124" cy="618796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054192-7300-49C2-B460-3886DBF344E0}"/>
              </a:ext>
            </a:extLst>
          </p:cNvPr>
          <p:cNvSpPr/>
          <p:nvPr userDrawn="1"/>
        </p:nvSpPr>
        <p:spPr>
          <a:xfrm flipV="1">
            <a:off x="320039" y="320038"/>
            <a:ext cx="9746244" cy="6214181"/>
          </a:xfrm>
          <a:custGeom>
            <a:avLst/>
            <a:gdLst>
              <a:gd name="connsiteX0" fmla="*/ 0 w 8275100"/>
              <a:gd name="connsiteY0" fmla="*/ 0 h 6534223"/>
              <a:gd name="connsiteX1" fmla="*/ 8275100 w 8275100"/>
              <a:gd name="connsiteY1" fmla="*/ 0 h 6534223"/>
              <a:gd name="connsiteX2" fmla="*/ 4925870 w 8275100"/>
              <a:gd name="connsiteY2" fmla="*/ 6534223 h 6534223"/>
              <a:gd name="connsiteX3" fmla="*/ 0 w 8275100"/>
              <a:gd name="connsiteY3" fmla="*/ 6534223 h 6534223"/>
              <a:gd name="connsiteX0" fmla="*/ 0 w 8275100"/>
              <a:gd name="connsiteY0" fmla="*/ 0 h 6534223"/>
              <a:gd name="connsiteX1" fmla="*/ 8275100 w 8275100"/>
              <a:gd name="connsiteY1" fmla="*/ 0 h 6534223"/>
              <a:gd name="connsiteX2" fmla="*/ 6471929 w 8275100"/>
              <a:gd name="connsiteY2" fmla="*/ 6534223 h 6534223"/>
              <a:gd name="connsiteX3" fmla="*/ 0 w 8275100"/>
              <a:gd name="connsiteY3" fmla="*/ 6534223 h 6534223"/>
              <a:gd name="connsiteX4" fmla="*/ 0 w 8275100"/>
              <a:gd name="connsiteY4" fmla="*/ 0 h 653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100" h="6534223">
                <a:moveTo>
                  <a:pt x="0" y="0"/>
                </a:moveTo>
                <a:lnTo>
                  <a:pt x="8275100" y="0"/>
                </a:lnTo>
                <a:lnTo>
                  <a:pt x="6471929" y="6534223"/>
                </a:lnTo>
                <a:lnTo>
                  <a:pt x="0" y="65342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6421820" cy="121735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218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3336"/>
            <a:ext cx="10515600" cy="1217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6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0115"/>
            <a:ext cx="10515600" cy="1217352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5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1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8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2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2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9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9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5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6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4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5641731" cy="1217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173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0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3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6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5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2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1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2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9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570128-1E13-415E-B40B-DF681296FB7E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72421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9171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4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671836"/>
      </p:ext>
    </p:extLst>
  </p:cSld>
  <p:clrMapOvr>
    <a:masterClrMapping/>
  </p:clrMapOvr>
  <p:transition spd="med"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0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115C-F757-40B0-9132-5C784448C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823" r="2625" b="4714"/>
          <a:stretch/>
        </p:blipFill>
        <p:spPr>
          <a:xfrm>
            <a:off x="320039" y="331077"/>
            <a:ext cx="11551921" cy="620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0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2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9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3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570128-1E13-415E-B40B-DF681296FB7E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72421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9171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2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1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7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1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570128-1E13-415E-B40B-DF681296FB7E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72421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9171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7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2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13150"/>
            <a:ext cx="2590800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259040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2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9" y="1259081"/>
            <a:ext cx="3405353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9469" y="3591231"/>
            <a:ext cx="340483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9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5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0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570128-1E13-415E-B40B-DF681296FB7E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72421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9171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8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570128-1E13-415E-B40B-DF681296FB7E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72421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9171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5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27C389-BF5F-43D6-A718-B7871E6E8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7743" r="5767" b="4569"/>
          <a:stretch/>
        </p:blipFill>
        <p:spPr>
          <a:xfrm>
            <a:off x="320040" y="320041"/>
            <a:ext cx="11551920" cy="6214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8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20040" y="320041"/>
            <a:ext cx="11551920" cy="620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21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FC86C-A272-4BB6-AEEE-74CA886F6AA0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4BFF8-DFD8-41AA-ABDB-3BAA5B3B82A2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‹N›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FF3B38-4619-4009-9E33-32F266A43E4A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5EBFCB8-4100-43A5-9303-BF6AFDA53C0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ts val="9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‹N›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89BB-9451-401F-B7FB-04E9924B9DA8}"/>
              </a:ext>
            </a:extLst>
          </p:cNvPr>
          <p:cNvSpPr/>
          <p:nvPr userDrawn="1"/>
        </p:nvSpPr>
        <p:spPr>
          <a:xfrm>
            <a:off x="320039" y="331076"/>
            <a:ext cx="11551395" cy="620314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77F0C-18DF-4118-95AD-F06881668200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A6A1-BDD8-4EE2-B605-0955FEB9563C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‹N›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CF04A-FDE3-47AD-B2D0-F1557ECB9FDD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3C2B128-FF3F-4A75-B3A2-327F7B14E5B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E4EA2A-9EFC-4288-8A93-0C7B5194C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61638" r="5767" b="4569"/>
          <a:stretch/>
        </p:blipFill>
        <p:spPr>
          <a:xfrm>
            <a:off x="320040" y="4139381"/>
            <a:ext cx="11551920" cy="23948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93EF040-2868-43C0-ACF3-EE54753BF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Ebsco </a:t>
            </a:r>
            <a:r>
              <a:rPr lang="en-US" i="1" dirty="0"/>
              <a:t>HLM</a:t>
            </a:r>
            <a:r>
              <a:rPr lang="en-US" i="1" baseline="30000" dirty="0"/>
              <a:t>2</a:t>
            </a:r>
            <a:r>
              <a:rPr lang="en-US" i="1" dirty="0"/>
              <a:t>ACNP:</a:t>
            </a:r>
            <a:br>
              <a:rPr lang="en-US" i="1" dirty="0"/>
            </a:br>
            <a:r>
              <a:rPr lang="it-IT" sz="3600" dirty="0"/>
              <a:t>l’esportazione dei dati “chiavi in mano”</a:t>
            </a:r>
            <a:endParaRPr lang="en-US" sz="3600" i="1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834BE34-8B07-4F5C-BFAF-7F386840C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Acnp</a:t>
            </a:r>
            <a:r>
              <a:rPr lang="it-IT" dirty="0"/>
              <a:t> revisionato, Bologna, 1 marzo 2019</a:t>
            </a:r>
            <a:br>
              <a:rPr lang="it-IT" dirty="0"/>
            </a:br>
            <a:r>
              <a:rPr lang="it-IT" dirty="0"/>
              <a:t>Andrea Marchitelli, EBSCO IS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3F2BEF-911E-4544-A8D2-147DCEA15410}"/>
              </a:ext>
            </a:extLst>
          </p:cNvPr>
          <p:cNvSpPr/>
          <p:nvPr/>
        </p:nvSpPr>
        <p:spPr>
          <a:xfrm>
            <a:off x="5215467" y="3834049"/>
            <a:ext cx="2006600" cy="5638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7C67D507-A4E5-4E6B-AC66-036AE35B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60" y="5143572"/>
            <a:ext cx="1905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ADDB8-D5E5-4A27-B42D-4AACEC61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Un po’ di numeri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79629F-E390-402A-B9F5-8F9026BA9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3405" y="3143793"/>
            <a:ext cx="4972595" cy="3011395"/>
          </a:xfrm>
        </p:spPr>
        <p:txBody>
          <a:bodyPr>
            <a:noAutofit/>
          </a:bodyPr>
          <a:lstStyle/>
          <a:p>
            <a:r>
              <a:rPr lang="it-IT" sz="3600" dirty="0"/>
              <a:t>Università di Cagliari</a:t>
            </a:r>
          </a:p>
          <a:p>
            <a:pPr lvl="1"/>
            <a:r>
              <a:rPr lang="it-IT" sz="3600" dirty="0"/>
              <a:t>30.469 titoli </a:t>
            </a:r>
          </a:p>
          <a:p>
            <a:r>
              <a:rPr lang="it-IT" sz="3600" dirty="0" err="1"/>
              <a:t>Univ</a:t>
            </a:r>
            <a:r>
              <a:rPr lang="it-IT" sz="3600" dirty="0"/>
              <a:t>. di Modena e Reggio E.</a:t>
            </a:r>
          </a:p>
          <a:p>
            <a:pPr lvl="1"/>
            <a:r>
              <a:rPr lang="it-IT" sz="3600" dirty="0"/>
              <a:t>14.431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4FABD83-6EC5-4970-9E5D-AE2D6DDE7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143793"/>
            <a:ext cx="5819503" cy="3011395"/>
          </a:xfrm>
        </p:spPr>
        <p:txBody>
          <a:bodyPr/>
          <a:lstStyle/>
          <a:p>
            <a:r>
              <a:rPr lang="it-IT" sz="3600" dirty="0" err="1"/>
              <a:t>Univ</a:t>
            </a:r>
            <a:r>
              <a:rPr lang="it-IT" sz="3600" dirty="0"/>
              <a:t>. </a:t>
            </a:r>
            <a:r>
              <a:rPr lang="it-IT" sz="3600" dirty="0" err="1"/>
              <a:t>Polit</a:t>
            </a:r>
            <a:r>
              <a:rPr lang="it-IT" sz="3600" dirty="0"/>
              <a:t>. delle Marche</a:t>
            </a:r>
          </a:p>
          <a:p>
            <a:pPr lvl="1"/>
            <a:r>
              <a:rPr lang="it-IT" sz="3600" dirty="0"/>
              <a:t>5.882 titoli</a:t>
            </a:r>
          </a:p>
          <a:p>
            <a:r>
              <a:rPr lang="it-IT" sz="3600" dirty="0"/>
              <a:t>Università di Urbino</a:t>
            </a:r>
          </a:p>
          <a:p>
            <a:pPr lvl="1"/>
            <a:r>
              <a:rPr lang="it-IT" sz="3600" dirty="0"/>
              <a:t>14.571 titoli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031C6CC-D357-4555-AF5E-71212C5CB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7046"/>
            <a:ext cx="10515600" cy="1120281"/>
          </a:xfrm>
        </p:spPr>
        <p:txBody>
          <a:bodyPr/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Importati 36.798 titoli unici complessivamente</a:t>
            </a:r>
          </a:p>
          <a:p>
            <a:pPr algn="ctr"/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A03D6991-2D4C-49FA-ACE4-E713DB2AD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A2189-3844-47DC-9DCD-85DD465B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In corso di attivazione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9DF66B-16F3-4051-A088-506705554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800" dirty="0"/>
              <a:t>Università di Trento</a:t>
            </a:r>
          </a:p>
          <a:p>
            <a:r>
              <a:rPr lang="it-IT" sz="4800" dirty="0"/>
              <a:t>Università dell’Aquila</a:t>
            </a:r>
          </a:p>
          <a:p>
            <a:r>
              <a:rPr lang="it-IT" sz="4800" dirty="0"/>
              <a:t>…</a:t>
            </a: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FFCA219F-8EFF-4EDE-BE3F-D192C3D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servizio </a:t>
            </a:r>
            <a:r>
              <a:rPr lang="it-IT" i="1" dirty="0"/>
              <a:t>HLM</a:t>
            </a:r>
            <a:r>
              <a:rPr lang="it-IT" i="1" baseline="30000" dirty="0"/>
              <a:t>2</a:t>
            </a:r>
            <a:r>
              <a:rPr lang="it-IT" i="1" dirty="0"/>
              <a:t>ACNP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703159"/>
          </a:xfrm>
        </p:spPr>
        <p:txBody>
          <a:bodyPr/>
          <a:lstStyle/>
          <a:p>
            <a:r>
              <a:rPr lang="it-IT" dirty="0"/>
              <a:t>Il servizio si articola in quattro fasi principali:</a:t>
            </a:r>
          </a:p>
          <a:p>
            <a:pPr lvl="1"/>
            <a:r>
              <a:rPr lang="it-IT" sz="2800" dirty="0"/>
              <a:t>Estrazione dei dati da </a:t>
            </a:r>
            <a:r>
              <a:rPr lang="it-IT" sz="2800" dirty="0" err="1"/>
              <a:t>Holdings</a:t>
            </a:r>
            <a:r>
              <a:rPr lang="it-IT" sz="2800" dirty="0"/>
              <a:t> Management </a:t>
            </a:r>
            <a:r>
              <a:rPr lang="it-IT" sz="2800" b="1" dirty="0"/>
              <a:t>a cura di EBSCO </a:t>
            </a:r>
          </a:p>
          <a:p>
            <a:pPr lvl="1"/>
            <a:r>
              <a:rPr lang="it-IT" sz="2800" dirty="0"/>
              <a:t>Parallelo aggiornamento/creazione delle “condizioni di accesso” sul Gestionale ACNP </a:t>
            </a:r>
            <a:r>
              <a:rPr lang="it-IT" sz="2800" b="1" dirty="0"/>
              <a:t>a cura della biblioteca/istituzione che esporta i dati</a:t>
            </a:r>
            <a:r>
              <a:rPr lang="it-IT" sz="2800" dirty="0"/>
              <a:t>;</a:t>
            </a:r>
          </a:p>
          <a:p>
            <a:pPr lvl="1"/>
            <a:r>
              <a:rPr lang="it-IT" sz="2800" dirty="0"/>
              <a:t>Esecuzione della procedura </a:t>
            </a:r>
            <a:r>
              <a:rPr lang="it-IT" sz="2800" i="1" dirty="0"/>
              <a:t>HLM</a:t>
            </a:r>
            <a:r>
              <a:rPr lang="it-IT" sz="2800" i="1" baseline="30000" dirty="0"/>
              <a:t>2</a:t>
            </a:r>
            <a:r>
              <a:rPr lang="it-IT" sz="2800" i="1" dirty="0"/>
              <a:t>ACNP </a:t>
            </a:r>
            <a:r>
              <a:rPr lang="it-IT" sz="2800" i="1" dirty="0" err="1"/>
              <a:t>converter</a:t>
            </a:r>
            <a:r>
              <a:rPr lang="it-IT" sz="2800" i="1" dirty="0"/>
              <a:t> </a:t>
            </a:r>
            <a:r>
              <a:rPr lang="it-IT" sz="2800" b="1" dirty="0"/>
              <a:t>a cura di EBSCO</a:t>
            </a:r>
            <a:r>
              <a:rPr lang="it-IT" sz="2800" dirty="0"/>
              <a:t>;</a:t>
            </a:r>
          </a:p>
          <a:p>
            <a:pPr lvl="1"/>
            <a:r>
              <a:rPr lang="it-IT" sz="2800" dirty="0"/>
              <a:t>Importazione batch dei dati </a:t>
            </a:r>
            <a:r>
              <a:rPr lang="it-IT" sz="2800" b="1" dirty="0"/>
              <a:t>a cura di ACNP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5D93840F-E63B-4EE5-A9C6-A7950A027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26189"/>
      </p:ext>
    </p:extLst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funziona – creazione dei pacchetti in ACNP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7" y="1497046"/>
            <a:ext cx="9922726" cy="5258233"/>
          </a:xfrm>
        </p:spPr>
      </p:pic>
      <p:sp>
        <p:nvSpPr>
          <p:cNvPr id="6" name="Rettangolo 5"/>
          <p:cNvSpPr/>
          <p:nvPr/>
        </p:nvSpPr>
        <p:spPr>
          <a:xfrm>
            <a:off x="1973766" y="5408341"/>
            <a:ext cx="3568390" cy="40144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F5B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 descr="File:Logo ACNP.png">
            <a:extLst>
              <a:ext uri="{FF2B5EF4-FFF2-40B4-BE49-F238E27FC236}">
                <a16:creationId xmlns:a16="http://schemas.microsoft.com/office/drawing/2014/main" id="{50EC6679-0792-41E2-AD26-B6BB15B5C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59737"/>
      </p:ext>
    </p:extLst>
  </p:cSld>
  <p:clrMapOvr>
    <a:masterClrMapping/>
  </p:clrMapOvr>
  <p:transition spd="med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HLM</a:t>
            </a:r>
            <a:r>
              <a:rPr lang="it-IT" i="1" baseline="30000" dirty="0"/>
              <a:t>2</a:t>
            </a:r>
            <a:r>
              <a:rPr lang="it-IT" i="1" dirty="0"/>
              <a:t>ACNP </a:t>
            </a:r>
            <a:r>
              <a:rPr lang="it-IT" dirty="0" err="1"/>
              <a:t>converter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05988"/>
            <a:ext cx="10515600" cy="5278675"/>
          </a:xfrm>
        </p:spPr>
        <p:txBody>
          <a:bodyPr>
            <a:noAutofit/>
          </a:bodyPr>
          <a:lstStyle/>
          <a:p>
            <a:r>
              <a:rPr lang="it-IT" sz="2000" dirty="0"/>
              <a:t>La procedura di conversione effettua alcuni controlli sui dati esportati da </a:t>
            </a:r>
            <a:r>
              <a:rPr lang="it-IT" sz="2000" dirty="0" err="1"/>
              <a:t>Holdings</a:t>
            </a:r>
            <a:r>
              <a:rPr lang="it-IT" sz="2000" dirty="0"/>
              <a:t> Management, in particolare:</a:t>
            </a:r>
          </a:p>
          <a:p>
            <a:pPr lvl="0"/>
            <a:r>
              <a:rPr lang="it-IT" sz="2000" dirty="0"/>
              <a:t>Verifica che il titolo possieda ISSN o E-ISSN, altrimenti lo scarta; se il record scartato è di tipo Journal lo invia al supporto EBSCO per una verifica ed eventuale correzione della KB;</a:t>
            </a:r>
          </a:p>
          <a:p>
            <a:pPr lvl="0"/>
            <a:r>
              <a:rPr lang="it-IT" sz="2000" dirty="0"/>
              <a:t>Verifica che il codice ISSN o E-ISSN sia formalmente valido, altrimenti lo scarta; </a:t>
            </a:r>
          </a:p>
          <a:p>
            <a:pPr lvl="0"/>
            <a:r>
              <a:rPr lang="it-IT" sz="2000" dirty="0"/>
              <a:t>Verifica che ci siano le necessarie date di copertura (</a:t>
            </a:r>
            <a:r>
              <a:rPr lang="it-IT" sz="2000" dirty="0" err="1"/>
              <a:t>coverage</a:t>
            </a:r>
            <a:r>
              <a:rPr lang="it-IT" sz="2000" dirty="0"/>
              <a:t>), siano quelle gestite da EBSCO o quelle personalizzate definite dal cliente in HLM; se il record non ha alcun tipo di copertura viene scartato;</a:t>
            </a:r>
          </a:p>
          <a:p>
            <a:pPr lvl="0"/>
            <a:r>
              <a:rPr lang="it-IT" sz="2000" dirty="0"/>
              <a:t>Verifica che il titolo sia contenuto in un pacchetto a pagamento (non Open Access, quindi), altrimenti lo scarta (opzionale). </a:t>
            </a:r>
          </a:p>
          <a:p>
            <a:pPr lvl="0"/>
            <a:r>
              <a:rPr lang="it-IT" sz="2000" dirty="0"/>
              <a:t>Verifica che il pacchetto presente in HLM sia già presente in ACNP, altrimenti indica al cliente la necessità di attivarlo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B032A18B-850B-4FAD-8F6B-68DB130B7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5223"/>
      </p:ext>
    </p:extLst>
  </p:cSld>
  <p:clrMapOvr>
    <a:masterClrMapping/>
  </p:clrMapOvr>
  <p:transition spd="med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servizio </a:t>
            </a:r>
            <a:r>
              <a:rPr lang="it-IT" i="1" dirty="0"/>
              <a:t>HLM</a:t>
            </a:r>
            <a:r>
              <a:rPr lang="it-IT" i="1" baseline="30000" dirty="0"/>
              <a:t>2</a:t>
            </a:r>
            <a:r>
              <a:rPr lang="it-IT" i="1" dirty="0"/>
              <a:t>ACNP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Gestita in SaaS dal supporto EBSCO (è un servizio non è un software)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Può convertire tutte le holding attive in HLM per un cliente (full) oppure limitarsi a uno o più pacchetti da aggiornare singolarmente (update)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 termine invia il file MARCXML con i dati ad ACNP per l’aggiornamento dei posseduti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Invia al cliente un log dei record scartati (che vengono anche avviati a una verifica interna EBSCO)</a:t>
            </a: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97B161BB-03F9-493F-83E7-68A2E5825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procedura HLM 2ACNP converter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initial record count (as in CSV file): 207791 rows.</a:t>
            </a:r>
          </a:p>
          <a:p>
            <a:r>
              <a:rPr lang="en-US" dirty="0"/>
              <a:t>initial journal count: 91861  rows (because of 115930 non journal resources discarded).</a:t>
            </a:r>
          </a:p>
          <a:p>
            <a:r>
              <a:rPr lang="en-US" dirty="0"/>
              <a:t>total Open Access journals: 24412 records discarded.</a:t>
            </a:r>
          </a:p>
          <a:p>
            <a:r>
              <a:rPr lang="en-US" dirty="0"/>
              <a:t>total missing ISSN: 10244 records discarded.</a:t>
            </a:r>
          </a:p>
          <a:p>
            <a:r>
              <a:rPr lang="en-US" dirty="0"/>
              <a:t>total invalid ISSN: 48 records discarded.</a:t>
            </a:r>
          </a:p>
          <a:p>
            <a:r>
              <a:rPr lang="en-US" dirty="0"/>
              <a:t>total coverage errors: 767  records discarded.</a:t>
            </a:r>
          </a:p>
          <a:p>
            <a:r>
              <a:rPr lang="en-US" dirty="0"/>
              <a:t>converted records number: 56390 resources ready for ACNP import process (including 24750 titles with missing packages in ACNP).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Esempio contenuto del log</a:t>
            </a:r>
          </a:p>
        </p:txBody>
      </p:sp>
      <p:pic>
        <p:nvPicPr>
          <p:cNvPr id="5" name="Picture 2" descr="File:Logo ACNP.png">
            <a:extLst>
              <a:ext uri="{FF2B5EF4-FFF2-40B4-BE49-F238E27FC236}">
                <a16:creationId xmlns:a16="http://schemas.microsoft.com/office/drawing/2014/main" id="{DBCEC30B-8143-485B-AECE-2FE46AE08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34857"/>
      </p:ext>
    </p:extLst>
  </p:cSld>
  <p:clrMapOvr>
    <a:masterClrMapping/>
  </p:clrMapOvr>
  <p:transition spd="med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50467" y="306027"/>
            <a:ext cx="9144000" cy="820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002F56"/>
                </a:solidFill>
                <a:ea typeface="Arial" charset="0"/>
                <a:cs typeface="Arial" charset="0"/>
              </a:rPr>
              <a:t>La </a:t>
            </a:r>
            <a:r>
              <a:rPr lang="en-US" sz="3200" u="sng" dirty="0">
                <a:solidFill>
                  <a:srgbClr val="002F56"/>
                </a:solidFill>
                <a:ea typeface="Arial" charset="0"/>
                <a:cs typeface="Arial" charset="0"/>
              </a:rPr>
              <a:t>Global</a:t>
            </a:r>
            <a:r>
              <a:rPr lang="en-US" sz="3200" dirty="0">
                <a:solidFill>
                  <a:srgbClr val="002F56"/>
                </a:solidFill>
                <a:ea typeface="Arial" charset="0"/>
                <a:cs typeface="Arial" charset="0"/>
              </a:rPr>
              <a:t> Knowledge Base EBSCO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cifre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00011"/>
            <a:ext cx="472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4+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milioni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2F9A4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65696D"/>
                </a:solidFill>
                <a:latin typeface="Arial" charset="0"/>
                <a:ea typeface="Arial" charset="0"/>
                <a:cs typeface="Arial" charset="0"/>
              </a:rPr>
              <a:t>Titoli</a:t>
            </a:r>
            <a:r>
              <a:rPr lang="en-US" sz="2400" dirty="0">
                <a:solidFill>
                  <a:srgbClr val="65696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65696D"/>
                </a:solidFill>
                <a:latin typeface="Arial" charset="0"/>
                <a:ea typeface="Arial" charset="0"/>
                <a:cs typeface="Arial" charset="0"/>
              </a:rPr>
              <a:t>unici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5696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280" y="3104044"/>
            <a:ext cx="472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13.5K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Databases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pacchetti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5696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1384688" y="167277"/>
            <a:ext cx="9746482" cy="672284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42246" y="462232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Comprende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titoli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5696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70" y="4962208"/>
            <a:ext cx="4061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continenti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2F9A4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0074" y="1599753"/>
            <a:ext cx="5479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 KB EBSCO 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usata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oltre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5696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7,200 biblioteche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0094" y="4819964"/>
            <a:ext cx="40023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2.8+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miliardi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2F9A4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Posseduti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5696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gestiti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5696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E4EA2A-9EFC-4288-8A93-0C7B5194C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61638" r="5767" b="4569"/>
          <a:stretch/>
        </p:blipFill>
        <p:spPr>
          <a:xfrm>
            <a:off x="320040" y="4139381"/>
            <a:ext cx="11551920" cy="23948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93EF040-2868-43C0-ACF3-EE54753BF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Grazie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834BE34-8B07-4F5C-BFAF-7F386840C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amarchitelli@ebsco.com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3F2BEF-911E-4544-A8D2-147DCEA15410}"/>
              </a:ext>
            </a:extLst>
          </p:cNvPr>
          <p:cNvSpPr/>
          <p:nvPr/>
        </p:nvSpPr>
        <p:spPr>
          <a:xfrm>
            <a:off x="5215467" y="3834049"/>
            <a:ext cx="2006600" cy="5638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05DCD-C84A-4CC0-8742-8F5B3BEAC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36" y="985817"/>
            <a:ext cx="4210930" cy="8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2F09A5E-7954-4B1B-9C55-181B216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Il contesto - 1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EA6327-64DB-4C7F-B819-2C2719B0B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 dirty="0"/>
              <a:t>Le risorse elettroniche</a:t>
            </a:r>
          </a:p>
          <a:p>
            <a:r>
              <a:rPr lang="it-IT" sz="4400" dirty="0"/>
              <a:t>stanno diventando una parte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più consistente</a:t>
            </a:r>
            <a:r>
              <a:rPr lang="it-IT" sz="4400" dirty="0"/>
              <a:t> di tutto ciò che le biblioteche selezionano e mettono a disposizione dei propri utenti</a:t>
            </a:r>
          </a:p>
        </p:txBody>
      </p:sp>
      <p:pic>
        <p:nvPicPr>
          <p:cNvPr id="1026" name="Picture 2" descr="File:Logo ACNP.png">
            <a:extLst>
              <a:ext uri="{FF2B5EF4-FFF2-40B4-BE49-F238E27FC236}">
                <a16:creationId xmlns:a16="http://schemas.microsoft.com/office/drawing/2014/main" id="{333A0CAC-0D0C-4380-AB3E-C42072666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2F09A5E-7954-4B1B-9C55-181B216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Il contesto - 2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EA6327-64DB-4C7F-B819-2C2719B0B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 dirty="0"/>
              <a:t>Le risorse umane </a:t>
            </a:r>
          </a:p>
          <a:p>
            <a:r>
              <a:rPr lang="it-IT" sz="4400" dirty="0"/>
              <a:t>nelle biblioteche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diminuiscono</a:t>
            </a:r>
            <a:r>
              <a:rPr lang="it-IT" sz="4400" dirty="0"/>
              <a:t> </a:t>
            </a:r>
          </a:p>
          <a:p>
            <a:r>
              <a:rPr lang="it-IT" sz="4400" dirty="0"/>
              <a:t>mentre aumentano le attività, amministrative, di comunicazione e di supporto a quelle primarie</a:t>
            </a: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7B815FEC-F992-4691-98BB-D5F131DB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8709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3979C1-8351-4754-9885-2D78355B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Il problema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1D191-E833-4D03-B611-3CD17455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 dirty="0"/>
              <a:t>Una parte sempre più importante di risorse rischia di essere sempre meno visibile e disponibile in usi «tradizionali» dell’informazione, come per esempio il </a:t>
            </a:r>
            <a:r>
              <a:rPr lang="it-IT" sz="4400" dirty="0" err="1"/>
              <a:t>document</a:t>
            </a:r>
            <a:r>
              <a:rPr lang="it-IT" sz="4400" dirty="0"/>
              <a:t> delivery</a:t>
            </a: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715D9F4A-90D0-48B7-8CB5-28D8DB0E2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Il servizio </a:t>
            </a:r>
            <a:r>
              <a:rPr lang="it-IT" sz="5400" i="1" dirty="0"/>
              <a:t>HLM</a:t>
            </a:r>
            <a:r>
              <a:rPr lang="it-IT" sz="5400" i="1" baseline="30000" dirty="0"/>
              <a:t>2</a:t>
            </a:r>
            <a:r>
              <a:rPr lang="it-IT" sz="5400" i="1" dirty="0"/>
              <a:t>ACNP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154519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/>
              <a:t>Scopo: permettere ai clienti che utilizzano </a:t>
            </a:r>
            <a:r>
              <a:rPr lang="it-IT" sz="4000" dirty="0" err="1"/>
              <a:t>Holdings</a:t>
            </a:r>
            <a:r>
              <a:rPr lang="it-IT" sz="4000" dirty="0"/>
              <a:t> Management per la gestione dei posseduti elettronici di aggiornare periodicamente, in maniera semi-automatica, i dati presenti in ACNP.</a:t>
            </a: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A27FA0A2-B32D-40F5-B04E-16B7076BB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47285"/>
      </p:ext>
    </p:extLst>
  </p:cSld>
  <p:clrMapOvr>
    <a:masterClrMapping/>
  </p:clrMapOvr>
  <p:transition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Il servizio </a:t>
            </a:r>
            <a:r>
              <a:rPr lang="it-IT" sz="5400" i="1" dirty="0"/>
              <a:t>HLM</a:t>
            </a:r>
            <a:r>
              <a:rPr lang="it-IT" sz="5400" i="1" baseline="30000" dirty="0"/>
              <a:t>2</a:t>
            </a:r>
            <a:r>
              <a:rPr lang="it-IT" sz="5400" i="1" dirty="0"/>
              <a:t>ACNP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dirty="0"/>
              <a:t>Come: attraverso una procedura sviluppata da EBSCO in collaborazione con l’Università di Cagliari e ACNP, che predispone un file MARCXML adatto all’import da parte della gestione ACNP</a:t>
            </a:r>
          </a:p>
        </p:txBody>
      </p:sp>
      <p:pic>
        <p:nvPicPr>
          <p:cNvPr id="4" name="Picture 2" descr="File:Logo ACNP.png">
            <a:extLst>
              <a:ext uri="{FF2B5EF4-FFF2-40B4-BE49-F238E27FC236}">
                <a16:creationId xmlns:a16="http://schemas.microsoft.com/office/drawing/2014/main" id="{F5441CBA-D903-4C29-94D4-53E3A8FAD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40714"/>
      </p:ext>
    </p:extLst>
  </p:cSld>
  <p:clrMapOvr>
    <a:masterClrMapping/>
  </p:clrMapOvr>
  <p:transition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Lista posseduti elettronici dell’istituzione in ACNP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5" y="1631950"/>
            <a:ext cx="10140830" cy="4351338"/>
          </a:xfrm>
        </p:spPr>
      </p:pic>
      <p:sp>
        <p:nvSpPr>
          <p:cNvPr id="8" name="CasellaDiTesto 7"/>
          <p:cNvSpPr txBox="1"/>
          <p:nvPr/>
        </p:nvSpPr>
        <p:spPr>
          <a:xfrm rot="1682868">
            <a:off x="5326740" y="3380087"/>
            <a:ext cx="590418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clienti EBSCO possono creare in ACNP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mantenere aggiornata facilmente la lista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dei loro posseduti elettronici </a:t>
            </a:r>
          </a:p>
        </p:txBody>
      </p:sp>
      <p:pic>
        <p:nvPicPr>
          <p:cNvPr id="6" name="Picture 2" descr="File:Logo ACNP.png">
            <a:extLst>
              <a:ext uri="{FF2B5EF4-FFF2-40B4-BE49-F238E27FC236}">
                <a16:creationId xmlns:a16="http://schemas.microsoft.com/office/drawing/2014/main" id="{CB45F487-9C2A-43B6-9764-4FA6D5557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Dettaglio titolo importato in ACNP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5" y="1174188"/>
            <a:ext cx="12812301" cy="4747641"/>
          </a:xfrm>
        </p:spPr>
      </p:pic>
      <p:sp>
        <p:nvSpPr>
          <p:cNvPr id="7" name="Callout 13 6"/>
          <p:cNvSpPr/>
          <p:nvPr/>
        </p:nvSpPr>
        <p:spPr>
          <a:xfrm>
            <a:off x="7916091" y="575446"/>
            <a:ext cx="3727269" cy="2418540"/>
          </a:xfrm>
          <a:prstGeom prst="accentBorderCallout1">
            <a:avLst>
              <a:gd name="adj1" fmla="val 18750"/>
              <a:gd name="adj2" fmla="val -8333"/>
              <a:gd name="adj3" fmla="val 147662"/>
              <a:gd name="adj4" fmla="val -879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Dati di posseduto e link per accesso diretto da parte degli utenti autenticati</a:t>
            </a:r>
          </a:p>
        </p:txBody>
      </p:sp>
      <p:sp>
        <p:nvSpPr>
          <p:cNvPr id="8" name="Callout 13 7"/>
          <p:cNvSpPr/>
          <p:nvPr/>
        </p:nvSpPr>
        <p:spPr>
          <a:xfrm>
            <a:off x="8058615" y="4125950"/>
            <a:ext cx="3584745" cy="1996175"/>
          </a:xfrm>
          <a:prstGeom prst="accentBorderCallout1">
            <a:avLst>
              <a:gd name="adj1" fmla="val 18750"/>
              <a:gd name="adj2" fmla="val -8333"/>
              <a:gd name="adj3" fmla="val 36663"/>
              <a:gd name="adj4" fmla="val -461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Condizioni di accesso e data di ultimo aggiornamento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2743200" y="4125951"/>
            <a:ext cx="1895707" cy="50180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F5B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51315" y="4859753"/>
            <a:ext cx="4049486" cy="72244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F5B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2" descr="File:Logo ACNP.png">
            <a:extLst>
              <a:ext uri="{FF2B5EF4-FFF2-40B4-BE49-F238E27FC236}">
                <a16:creationId xmlns:a16="http://schemas.microsoft.com/office/drawing/2014/main" id="{D9E17DA5-59B1-4CBB-A485-67C955437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Facile accesso ai sistemi di DD direttamente da ACNP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43575" r="12650" b="11347"/>
          <a:stretch/>
        </p:blipFill>
        <p:spPr>
          <a:xfrm>
            <a:off x="838199" y="1628503"/>
            <a:ext cx="10101051" cy="2908663"/>
          </a:xfrm>
        </p:spPr>
      </p:pic>
      <p:sp>
        <p:nvSpPr>
          <p:cNvPr id="5" name="Freccia a destra 4"/>
          <p:cNvSpPr/>
          <p:nvPr/>
        </p:nvSpPr>
        <p:spPr>
          <a:xfrm>
            <a:off x="1482475" y="3341118"/>
            <a:ext cx="2453269" cy="4572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 descr="File:Logo ACNP.png">
            <a:extLst>
              <a:ext uri="{FF2B5EF4-FFF2-40B4-BE49-F238E27FC236}">
                <a16:creationId xmlns:a16="http://schemas.microsoft.com/office/drawing/2014/main" id="{333FB25A-EDF6-4209-886F-1CFABC912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b="20639"/>
          <a:stretch/>
        </p:blipFill>
        <p:spPr bwMode="auto">
          <a:xfrm>
            <a:off x="11068594" y="0"/>
            <a:ext cx="112340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BSCO General - Cover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2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684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1_EBSCO General - Cover</vt:lpstr>
      <vt:lpstr>1_EBSCO General - Body</vt:lpstr>
      <vt:lpstr>2_EBSCO General - Body</vt:lpstr>
      <vt:lpstr>Ebsco HLM2ACNP: l’esportazione dei dati “chiavi in mano”</vt:lpstr>
      <vt:lpstr>Il contesto - 1</vt:lpstr>
      <vt:lpstr>Il contesto - 2</vt:lpstr>
      <vt:lpstr>Il problema </vt:lpstr>
      <vt:lpstr>Il servizio HLM2ACNP</vt:lpstr>
      <vt:lpstr>Il servizio HLM2ACNP</vt:lpstr>
      <vt:lpstr>Lista posseduti elettronici dell’istituzione in ACNP</vt:lpstr>
      <vt:lpstr>Dettaglio titolo importato in ACNP</vt:lpstr>
      <vt:lpstr>Facile accesso ai sistemi di DD direttamente da ACNP</vt:lpstr>
      <vt:lpstr>Un po’ di numeri</vt:lpstr>
      <vt:lpstr>In corso di attivazione </vt:lpstr>
      <vt:lpstr>Il servizio HLM2ACNP</vt:lpstr>
      <vt:lpstr>Come funziona – creazione dei pacchetti in ACNP</vt:lpstr>
      <vt:lpstr>HLM2ACNP converter</vt:lpstr>
      <vt:lpstr>Il servizio HLM2ACNP</vt:lpstr>
      <vt:lpstr>La procedura HLM 2ACNP converter 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Marchitelli</dc:creator>
  <cp:lastModifiedBy>Andrea Marchitelli</cp:lastModifiedBy>
  <cp:revision>9</cp:revision>
  <dcterms:created xsi:type="dcterms:W3CDTF">2019-02-27T20:31:57Z</dcterms:created>
  <dcterms:modified xsi:type="dcterms:W3CDTF">2019-03-01T07:34:12Z</dcterms:modified>
</cp:coreProperties>
</file>